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9E61-9EA6-23BE-889F-7E9534756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2B2B3-2B45-80BB-6A0B-3BA91231B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FAA69-23D2-AFCF-E758-60201426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11FBB-9456-2DFF-D68F-E2B01FB2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5A964-7656-3442-C303-18FAF288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24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1CDED-C7C7-C0E6-22D1-3072C902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C1808-9F7B-4E87-A1F9-51B76EA7C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3F78B-8E61-3784-651D-6C5F3359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B5A25-50A0-72FB-16A5-1A3BE9F9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E3285-2AD2-61D8-B263-BD46689E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320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ACF71-4ADD-DC15-4811-C93B670AD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AF26C-70AC-2919-047C-D778C3BEB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9355F-E6D8-532F-5697-D80432E15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2CC92-BF9E-A9D5-BC3D-CD25DFADC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FE8A9-ADA1-C32F-2539-EDE758C8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244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991F-0DB4-9ED1-6877-3362830B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6BD6D-E0BC-E71A-3250-E28376681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9BCAF-23B8-6FE2-CD99-5D16DB05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FF07E-9A22-A233-9E6E-92BCD48D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599D4-04DC-9780-4D52-362AB1CB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3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968-9721-AB04-D991-4C03AF38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329F-361A-07F6-D02F-E33BE63C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F1B41-E07B-6133-64BA-5541C8E3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25F84-33F0-4319-E599-C71121F2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2B2BC-8E52-BE01-6710-94450270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7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8AE2-F9B9-4A88-FDB8-9D8EE85D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7B858-024E-A5F5-EB52-2E7486C3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0D023-A5F0-C8DD-9F4D-E6562B4E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B81C6-EA83-5D3D-3184-C676DA37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56FCC-F6DB-464D-36AD-DEC2F47B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313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7DBB-C57D-4602-C399-A1F0E72D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F0D6-03DD-D102-C452-21F28B9CB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001D6-D4C9-741C-974C-D6E28C096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37917-56C9-D63E-596F-42963056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D9C4B-B8F6-AC7B-7391-95689F33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4654C-A3F2-7F09-1321-BC61C59D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154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2D7E-BF7D-3C37-190F-1A6B06B8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4D01-6E50-696C-2386-2956EDB27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E26D7-A96E-0100-71ED-9D589D167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387977-B943-FC7F-711E-A878B40C2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E72F12-1EE0-1977-84A9-3E30D4047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62655-5CCF-9483-4985-6CB8473E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BD3F0-0112-E81D-8596-5E007661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5AE3F8-A980-0DFA-A1F8-8FECD087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65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B5C0-37AB-0708-BCA4-5D5B326B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B6B74-7F18-B899-59EA-BD366CD5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872AA-15D6-D61E-D9F5-18D9004C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A8312-7C99-C6A3-7D2F-080340FB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86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C4A28-5532-42D7-05C2-0D40256E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394B1-9CD0-DFB2-FC29-22222AA0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823B6-D0DE-AE1F-BA9B-BF37667C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018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7AE7-E073-978D-FED1-17208D81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6F2E-982F-3392-2558-97FF66A31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FF7F1-D72B-250A-B348-B120F7497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53D2-7275-59A4-B7B6-65315F68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BF11C-09FD-8B44-7FD7-1C423517C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0BC36-5709-F7A7-C42E-C987D12D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146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C879-57CF-66B4-1254-99C34F9A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5AB1C1-754A-6558-5009-7926A4511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CD8F4-0663-33C9-D237-E774D61E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4078B-A794-C9E4-6A7B-1975E4DE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31C5A-01B5-C469-7B4F-F6C19309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91C1B-A42C-2402-A5A4-F4A84D92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975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9B5A1-1B05-DBA2-8A37-64EF424D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2D2D4-CF73-7164-88C0-041B8BE57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44D7A-F2DD-A831-AD68-F5BA5FB5C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E9B44D-509A-45C7-A9B5-3C4AE5AD6C86}" type="datetimeFigureOut">
              <a:rPr lang="en-CA" smtClean="0"/>
              <a:t>2025-10-15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73F45-13EE-8669-C882-75947031B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659C-4E46-015A-D23E-47006CDB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61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KH2022/QIP_91-90_days_extension_FV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Box Packages">
            <a:extLst>
              <a:ext uri="{FF2B5EF4-FFF2-40B4-BE49-F238E27FC236}">
                <a16:creationId xmlns:a16="http://schemas.microsoft.com/office/drawing/2014/main" id="{771B2210-26EF-554E-B1DA-7342F7A319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E0F22-0CCD-3405-8F84-0C30E2F10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291410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5200" dirty="0">
                <a:solidFill>
                  <a:srgbClr val="FFFFFF"/>
                </a:solidFill>
              </a:rPr>
              <a:t>CQ091 AUTOMATED VERIFICATION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077CB-0D38-C0B8-59E6-3589CD564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072043"/>
            <a:ext cx="10167389" cy="21153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Comprehensive Quality Assurance Solution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Presented by: Sukhpreet Saini</a:t>
            </a:r>
          </a:p>
          <a:p>
            <a:r>
              <a:rPr lang="en-US" dirty="0">
                <a:solidFill>
                  <a:srgbClr val="FFFFFF"/>
                </a:solidFill>
              </a:rPr>
              <a:t>Date</a:t>
            </a:r>
            <a:r>
              <a:rPr lang="en-US">
                <a:solidFill>
                  <a:srgbClr val="FFFFFF"/>
                </a:solidFill>
              </a:rPr>
              <a:t>: October 15, </a:t>
            </a:r>
            <a:r>
              <a:rPr lang="en-US" dirty="0">
                <a:solidFill>
                  <a:srgbClr val="FFFFFF"/>
                </a:solidFill>
              </a:rPr>
              <a:t>2025</a:t>
            </a:r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03A062-7B9D-7C5A-77A0-BD62850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 Results - Current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F6A3E-056F-A90A-57DE-F955D34B3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📈 Actual Test Results (From Latest Run)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✅PASSED Tests:</a:t>
            </a:r>
          </a:p>
          <a:p>
            <a:r>
              <a:rPr lang="en-US" sz="1800">
                <a:solidFill>
                  <a:schemeClr val="bg1"/>
                </a:solidFill>
              </a:rPr>
              <a:t>Specific Cases (5 critical cases validated)</a:t>
            </a:r>
          </a:p>
          <a:p>
            <a:r>
              <a:rPr lang="en-US" sz="1800">
                <a:solidFill>
                  <a:schemeClr val="bg1"/>
                </a:solidFill>
              </a:rPr>
              <a:t>Summary Report Fields</a:t>
            </a:r>
          </a:p>
          <a:p>
            <a:r>
              <a:rPr lang="en-US" sz="1800">
                <a:solidFill>
                  <a:schemeClr val="bg1"/>
                </a:solidFill>
              </a:rPr>
              <a:t>Sensitivity &amp; Formulas</a:t>
            </a:r>
          </a:p>
          <a:p>
            <a:r>
              <a:rPr lang="en-US" sz="1800">
                <a:solidFill>
                  <a:schemeClr val="bg1"/>
                </a:solidFill>
              </a:rPr>
              <a:t>Contact Log Requirements</a:t>
            </a:r>
          </a:p>
          <a:p>
            <a:r>
              <a:rPr lang="en-US" sz="1800">
                <a:solidFill>
                  <a:schemeClr val="bg1"/>
                </a:solidFill>
              </a:rPr>
              <a:t>Summary Total (92/92 cells correct!)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❌ NEEDS ATTENTION:</a:t>
            </a:r>
          </a:p>
          <a:p>
            <a:r>
              <a:rPr lang="en-US" sz="1800">
                <a:solidFill>
                  <a:schemeClr val="bg1"/>
                </a:solidFill>
              </a:rPr>
              <a:t>Version Mismatch: 1.3 vs 1.20</a:t>
            </a:r>
          </a:p>
          <a:p>
            <a:r>
              <a:rPr lang="en-US" sz="1800">
                <a:solidFill>
                  <a:schemeClr val="bg1"/>
                </a:solidFill>
              </a:rPr>
              <a:t>Standard 2: 7 column issues</a:t>
            </a:r>
          </a:p>
          <a:p>
            <a:r>
              <a:rPr lang="en-US" sz="1800">
                <a:solidFill>
                  <a:schemeClr val="bg1"/>
                </a:solidFill>
              </a:rPr>
              <a:t>Standard 3: 6 column issues</a:t>
            </a:r>
          </a:p>
          <a:p>
            <a:r>
              <a:rPr lang="en-US" sz="1800">
                <a:solidFill>
                  <a:schemeClr val="bg1"/>
                </a:solidFill>
              </a:rPr>
              <a:t>Column count discrepancies</a:t>
            </a:r>
          </a:p>
        </p:txBody>
      </p:sp>
    </p:spTree>
    <p:extLst>
      <p:ext uri="{BB962C8B-B14F-4D97-AF65-F5344CB8AC3E}">
        <p14:creationId xmlns:p14="http://schemas.microsoft.com/office/powerpoint/2010/main" val="177235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C136ED-D706-3397-868E-C9360C23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Business Impact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EDF8-3669-EC3A-CBDC-43A3A52AA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💼Value Delivered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Time Savings:</a:t>
            </a:r>
          </a:p>
          <a:p>
            <a:r>
              <a:rPr lang="en-US" sz="1800">
                <a:solidFill>
                  <a:schemeClr val="bg1"/>
                </a:solidFill>
              </a:rPr>
              <a:t>Manual: 4-6 hours → Automated: 5 minutes</a:t>
            </a:r>
          </a:p>
          <a:p>
            <a:r>
              <a:rPr lang="en-US" sz="1800">
                <a:solidFill>
                  <a:schemeClr val="bg1"/>
                </a:solidFill>
              </a:rPr>
              <a:t>98% reduction in validation time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Quality Improvement:</a:t>
            </a:r>
          </a:p>
          <a:p>
            <a:r>
              <a:rPr lang="en-US" sz="1800">
                <a:solidFill>
                  <a:schemeClr val="bg1"/>
                </a:solidFill>
              </a:rPr>
              <a:t>92-point comprehensive validation</a:t>
            </a:r>
          </a:p>
          <a:p>
            <a:r>
              <a:rPr lang="en-US" sz="1800">
                <a:solidFill>
                  <a:schemeClr val="bg1"/>
                </a:solidFill>
              </a:rPr>
              <a:t>Zero missed errors vs manual checking</a:t>
            </a:r>
          </a:p>
          <a:p>
            <a:r>
              <a:rPr lang="en-US" sz="1800">
                <a:solidFill>
                  <a:schemeClr val="bg1"/>
                </a:solidFill>
              </a:rPr>
              <a:t>Consistent testing standards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Team Efficiency:</a:t>
            </a:r>
          </a:p>
          <a:p>
            <a:r>
              <a:rPr lang="en-US" sz="1800">
                <a:solidFill>
                  <a:schemeClr val="bg1"/>
                </a:solidFill>
              </a:rPr>
              <a:t>Clear responsibility assignment</a:t>
            </a:r>
          </a:p>
          <a:p>
            <a:r>
              <a:rPr lang="en-US" sz="1800">
                <a:solidFill>
                  <a:schemeClr val="bg1"/>
                </a:solidFill>
              </a:rPr>
              <a:t>Specific correction guidance</a:t>
            </a:r>
          </a:p>
          <a:p>
            <a:r>
              <a:rPr lang="en-US" sz="1800">
                <a:solidFill>
                  <a:schemeClr val="bg1"/>
                </a:solidFill>
              </a:rPr>
              <a:t>Reduced cross-team confusion</a:t>
            </a:r>
          </a:p>
        </p:txBody>
      </p:sp>
    </p:spTree>
    <p:extLst>
      <p:ext uri="{BB962C8B-B14F-4D97-AF65-F5344CB8AC3E}">
        <p14:creationId xmlns:p14="http://schemas.microsoft.com/office/powerpoint/2010/main" val="206355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787788-1105-9E76-BCF6-0478D08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2B938-64C4-36AC-7CBE-41A74BE4F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⚙️Under the Hood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Python-based automation</a:t>
            </a:r>
          </a:p>
          <a:p>
            <a:r>
              <a:rPr lang="en-US" sz="1800">
                <a:solidFill>
                  <a:schemeClr val="bg1"/>
                </a:solidFill>
              </a:rPr>
              <a:t>Pandas for Excel processing</a:t>
            </a:r>
          </a:p>
          <a:p>
            <a:r>
              <a:rPr lang="en-US" sz="1800">
                <a:solidFill>
                  <a:schemeClr val="bg1"/>
                </a:solidFill>
              </a:rPr>
              <a:t>Advanced string similarity algorithms</a:t>
            </a:r>
          </a:p>
          <a:p>
            <a:r>
              <a:rPr lang="en-US" sz="1800">
                <a:solidFill>
                  <a:schemeClr val="bg1"/>
                </a:solidFill>
              </a:rPr>
              <a:t>Custom error classification logic</a:t>
            </a:r>
          </a:p>
          <a:p>
            <a:r>
              <a:rPr lang="en-US" sz="1800">
                <a:solidFill>
                  <a:schemeClr val="bg1"/>
                </a:solidFill>
              </a:rPr>
              <a:t>Professional Excel formatting</a:t>
            </a:r>
          </a:p>
          <a:p>
            <a:r>
              <a:rPr lang="en-US" sz="1800">
                <a:solidFill>
                  <a:schemeClr val="bg1"/>
                </a:solidFill>
              </a:rPr>
              <a:t>Timestamped version control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Error Detection Features:</a:t>
            </a:r>
          </a:p>
          <a:p>
            <a:r>
              <a:rPr lang="en-US" sz="1800">
                <a:solidFill>
                  <a:schemeClr val="bg1"/>
                </a:solidFill>
              </a:rPr>
              <a:t>SequenceMatcher for spelling (98% accuracy)</a:t>
            </a:r>
          </a:p>
          <a:p>
            <a:r>
              <a:rPr lang="en-US" sz="1800">
                <a:solidFill>
                  <a:schemeClr val="bg1"/>
                </a:solidFill>
              </a:rPr>
              <a:t>Space normalization logic</a:t>
            </a:r>
          </a:p>
          <a:p>
            <a:r>
              <a:rPr lang="en-US" sz="1800">
                <a:solidFill>
                  <a:schemeClr val="bg1"/>
                </a:solidFill>
              </a:rPr>
              <a:t>Case sensitivity handling</a:t>
            </a:r>
          </a:p>
          <a:p>
            <a:r>
              <a:rPr lang="en-US" sz="1800">
                <a:solidFill>
                  <a:schemeClr val="bg1"/>
                </a:solidFill>
              </a:rPr>
              <a:t>Content difference analysis</a:t>
            </a:r>
          </a:p>
        </p:txBody>
      </p:sp>
    </p:spTree>
    <p:extLst>
      <p:ext uri="{BB962C8B-B14F-4D97-AF65-F5344CB8AC3E}">
        <p14:creationId xmlns:p14="http://schemas.microsoft.com/office/powerpoint/2010/main" val="209480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872BDC-50E3-2C30-2130-058565F6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 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FA38A-7464-EB00-EC37-C52258465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🎬Live Demonstration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Input files selection</a:t>
            </a: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Automated test execution</a:t>
            </a: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Real-time progress tracking</a:t>
            </a: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Excel report generation</a:t>
            </a: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Navigating the 6-sheet report</a:t>
            </a: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Interpreting results for teams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0"/>
            <a:r>
              <a:rPr lang="en-US" sz="1800" dirty="0">
                <a:solidFill>
                  <a:schemeClr val="bg1"/>
                </a:solidFill>
              </a:rPr>
              <a:t>Demo Focus: 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Error categorization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Team-specific guidance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Priority-based triaging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57B0E-8DD4-EC6C-E3E2-14559B6C00A2}"/>
              </a:ext>
            </a:extLst>
          </p:cNvPr>
          <p:cNvSpPr txBox="1"/>
          <p:nvPr/>
        </p:nvSpPr>
        <p:spPr>
          <a:xfrm>
            <a:off x="10191839" y="617441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7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06E314-A148-E760-2D3B-7762EFA5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Q&amp;A &amp;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06600-AD6D-C8A3-8DB6-34E1433BA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❓Questions &amp; Discussion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Key Takeaways:</a:t>
            </a:r>
          </a:p>
          <a:p>
            <a:r>
              <a:rPr lang="en-US" sz="1800">
                <a:solidFill>
                  <a:schemeClr val="bg1"/>
                </a:solidFill>
              </a:rPr>
              <a:t>Automated CQ091 validation is now operational</a:t>
            </a:r>
          </a:p>
          <a:p>
            <a:r>
              <a:rPr lang="en-US" sz="1800">
                <a:solidFill>
                  <a:schemeClr val="bg1"/>
                </a:solidFill>
              </a:rPr>
              <a:t>98% time reduction with improved accuracy</a:t>
            </a:r>
          </a:p>
          <a:p>
            <a:r>
              <a:rPr lang="en-US" sz="1800">
                <a:solidFill>
                  <a:schemeClr val="bg1"/>
                </a:solidFill>
              </a:rPr>
              <a:t>Team-specific guidance enables faster resolution</a:t>
            </a:r>
          </a:p>
          <a:p>
            <a:r>
              <a:rPr lang="en-US" sz="1800">
                <a:solidFill>
                  <a:schemeClr val="bg1"/>
                </a:solidFill>
              </a:rPr>
              <a:t>Scalable solution for future reports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Next Actions:</a:t>
            </a:r>
          </a:p>
          <a:p>
            <a:r>
              <a:rPr lang="en-US" sz="1800">
                <a:solidFill>
                  <a:schemeClr val="bg1"/>
                </a:solidFill>
              </a:rPr>
              <a:t>Developer review of column issues</a:t>
            </a:r>
          </a:p>
          <a:p>
            <a:r>
              <a:rPr lang="en-US" sz="1800">
                <a:solidFill>
                  <a:schemeClr val="bg1"/>
                </a:solidFill>
              </a:rPr>
              <a:t>BA coordination for data corrections</a:t>
            </a:r>
          </a:p>
          <a:p>
            <a:r>
              <a:rPr lang="en-US" sz="1800">
                <a:solidFill>
                  <a:schemeClr val="bg1"/>
                </a:solidFill>
              </a:rPr>
              <a:t>Process integration planning</a:t>
            </a:r>
          </a:p>
        </p:txBody>
      </p:sp>
    </p:spTree>
    <p:extLst>
      <p:ext uri="{BB962C8B-B14F-4D97-AF65-F5344CB8AC3E}">
        <p14:creationId xmlns:p14="http://schemas.microsoft.com/office/powerpoint/2010/main" val="26765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2534022-99ED-40C4-9A67-7F7CEEA0F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7F2F1-2D18-44AE-A708-8C50E9A9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E25D38-00BB-47BC-A420-9C7609F7B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F4F2E45-761E-4637-BB7A-B97F6223F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011804-9F29-4046-8AC0-0069BC460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898B58-499F-4B46-9166-56759E83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D301A7-D3C3-4C56-ACF8-54DF7EABA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1CB21C-65A2-4696-B2DC-A88D00DE7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E6F0A01-1412-4A3A-8E6F-CA9BC71D3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FF9E8A8-DE9B-4337-9693-599645BF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27769F-5C33-4ED4-876A-BC7D7216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00000">
            <a:off x="7037257" y="2562815"/>
            <a:ext cx="3065910" cy="3065910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34325A-D069-4628-A133-80E7A3DB9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3F42BA-1034-408D-B086-093233DB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BFC992-91E4-4749-B5D0-C8F68A989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B05220-5956-4A4D-880E-7EBBD3BA3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9DC6F1-BAF3-4CEB-A764-2F081E75D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D06A66-1F58-4BA6-B98F-E6C14C428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4D611A-9EFC-4031-B648-1961EDB3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9AC708A-F3BF-4039-B7A7-DB9FD977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27B70B-65A8-495F-B974-1652DC049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F05EF9C-4F7D-4684-BD0C-00D6C9B01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6420C76-CB08-403B-B9E6-5CD954532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2506AD-0D98-99C0-BB2A-1F45F3F2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40" y="630936"/>
            <a:ext cx="4767065" cy="553118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3441A-02A0-4917-AC98-296A4AD91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0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FF9576-2AFD-1D88-2B83-D2BBE5414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6D725-45CE-DB52-C519-F220ED6AD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1946" y="630936"/>
            <a:ext cx="4982273" cy="547867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📊What We've Built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Automated verification system for CQ091 reports</a:t>
            </a:r>
          </a:p>
          <a:p>
            <a:r>
              <a:rPr lang="en-US" sz="1800">
                <a:solidFill>
                  <a:schemeClr val="bg1"/>
                </a:solidFill>
              </a:rPr>
              <a:t>6 comprehensive test categories</a:t>
            </a:r>
          </a:p>
          <a:p>
            <a:r>
              <a:rPr lang="en-US" sz="1800">
                <a:solidFill>
                  <a:schemeClr val="bg1"/>
                </a:solidFill>
              </a:rPr>
              <a:t>Professional Excel reporting for teams</a:t>
            </a:r>
          </a:p>
          <a:p>
            <a:r>
              <a:rPr lang="en-US" sz="1800">
                <a:solidFill>
                  <a:schemeClr val="bg1"/>
                </a:solidFill>
              </a:rPr>
              <a:t>92% automation of manual validation processes</a:t>
            </a:r>
          </a:p>
          <a:p>
            <a:r>
              <a:rPr lang="en-US" sz="1800">
                <a:solidFill>
                  <a:schemeClr val="bg1"/>
                </a:solidFill>
              </a:rPr>
              <a:t>Actionable insights for developers and BAs</a:t>
            </a:r>
          </a:p>
        </p:txBody>
      </p:sp>
    </p:spTree>
    <p:extLst>
      <p:ext uri="{BB962C8B-B14F-4D97-AF65-F5344CB8AC3E}">
        <p14:creationId xmlns:p14="http://schemas.microsoft.com/office/powerpoint/2010/main" val="23631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C7AC1A-6D9D-744A-72F0-3DB73D17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Business Problem &amp;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F8F90-40BB-1E36-DF35-84EC4929E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❌ The Challenge</a:t>
            </a:r>
          </a:p>
          <a:p>
            <a:r>
              <a:rPr lang="en-US" sz="1800">
                <a:solidFill>
                  <a:schemeClr val="bg1"/>
                </a:solidFill>
              </a:rPr>
              <a:t>Manual report validation: 4-6 hours per release</a:t>
            </a:r>
          </a:p>
          <a:p>
            <a:r>
              <a:rPr lang="en-US" sz="1800">
                <a:solidFill>
                  <a:schemeClr val="bg1"/>
                </a:solidFill>
              </a:rPr>
              <a:t>Human error in 1,000+ data points verification</a:t>
            </a:r>
          </a:p>
          <a:p>
            <a:r>
              <a:rPr lang="en-US" sz="1800">
                <a:solidFill>
                  <a:schemeClr val="bg1"/>
                </a:solidFill>
              </a:rPr>
              <a:t>Inconsistent error tracking across teams</a:t>
            </a:r>
          </a:p>
          <a:p>
            <a:r>
              <a:rPr lang="en-US" sz="1800">
                <a:solidFill>
                  <a:schemeClr val="bg1"/>
                </a:solidFill>
              </a:rPr>
              <a:t>Delayed release cycles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✅Our Solution</a:t>
            </a:r>
          </a:p>
          <a:p>
            <a:r>
              <a:rPr lang="en-US" sz="1800">
                <a:solidFill>
                  <a:schemeClr val="bg1"/>
                </a:solidFill>
              </a:rPr>
              <a:t>5-minute automated validation</a:t>
            </a:r>
          </a:p>
          <a:p>
            <a:r>
              <a:rPr lang="en-US" sz="1800">
                <a:solidFill>
                  <a:schemeClr val="bg1"/>
                </a:solidFill>
              </a:rPr>
              <a:t>Consistent, repeatable testing</a:t>
            </a:r>
          </a:p>
          <a:p>
            <a:r>
              <a:rPr lang="en-US" sz="1800">
                <a:solidFill>
                  <a:schemeClr val="bg1"/>
                </a:solidFill>
              </a:rPr>
              <a:t>Detailed error categorization</a:t>
            </a:r>
          </a:p>
          <a:p>
            <a:r>
              <a:rPr lang="en-US" sz="1800">
                <a:solidFill>
                  <a:schemeClr val="bg1"/>
                </a:solidFill>
              </a:rPr>
              <a:t>Team-specific correction guidance</a:t>
            </a:r>
          </a:p>
        </p:txBody>
      </p:sp>
    </p:spTree>
    <p:extLst>
      <p:ext uri="{BB962C8B-B14F-4D97-AF65-F5344CB8AC3E}">
        <p14:creationId xmlns:p14="http://schemas.microsoft.com/office/powerpoint/2010/main" val="22008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6C3F16-A09A-64C2-DDF8-73AE6B5F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69190-15C2-15C7-7B98-36392B1C3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1946" y="630936"/>
            <a:ext cx="4982273" cy="547867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🔄 How It Works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514350"/>
            <a:r>
              <a:rPr lang="en-US" sz="1800">
                <a:solidFill>
                  <a:schemeClr val="bg1"/>
                </a:solidFill>
              </a:rPr>
              <a:t>Input: Design Spec + Verification Report</a:t>
            </a:r>
          </a:p>
          <a:p>
            <a:pPr marL="514350"/>
            <a:r>
              <a:rPr lang="en-US" sz="1800">
                <a:solidFill>
                  <a:schemeClr val="bg1"/>
                </a:solidFill>
              </a:rPr>
              <a:t>Processing: 6 Comprehensive Test Modules</a:t>
            </a:r>
          </a:p>
          <a:p>
            <a:pPr marL="514350"/>
            <a:r>
              <a:rPr lang="en-US" sz="1800">
                <a:solidFill>
                  <a:schemeClr val="bg1"/>
                </a:solidFill>
              </a:rPr>
              <a:t>Output: Professional Excel Analysis Report</a:t>
            </a:r>
          </a:p>
          <a:p>
            <a:pPr marL="514350"/>
            <a:r>
              <a:rPr lang="en-US" sz="1800">
                <a:solidFill>
                  <a:schemeClr val="bg1"/>
                </a:solidFill>
              </a:rPr>
              <a:t>Teams: Developer &amp; BA-Specific Guidance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Design Spec → Automated Testing → Excel Report → Team Action</a:t>
            </a:r>
          </a:p>
        </p:txBody>
      </p:sp>
    </p:spTree>
    <p:extLst>
      <p:ext uri="{BB962C8B-B14F-4D97-AF65-F5344CB8AC3E}">
        <p14:creationId xmlns:p14="http://schemas.microsoft.com/office/powerpoint/2010/main" val="281531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3567EF12-8A4B-42E7-8CCF-B178F58DE9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7512" b="8219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84417-2D50-7F2B-373A-775AB655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4795684" cy="5571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Six Comprehensive Test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F9A77-679E-EA6F-7878-E63B3323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557188"/>
            <a:ext cx="5257798" cy="5853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🔍Verification Modules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Cover Page Validation</a:t>
            </a:r>
          </a:p>
          <a:p>
            <a:pPr marL="914400" lvl="2"/>
            <a:r>
              <a:rPr lang="en-US" sz="1800" dirty="0">
                <a:solidFill>
                  <a:srgbClr val="FFFFFF"/>
                </a:solidFill>
              </a:rPr>
              <a:t>Title spelling, version matching, ETL dates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Standard Reports (1, 2, 3)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Column-by-column comparison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15+ error type detection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Specific Cases Analysis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Critical case number validation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Date completeness checking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Summary Report Validation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Field-by-field comparison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Business Logic Verification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Sensitivity, formulas, requirements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Summary Total Sheet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92 cell comprehensive validation</a:t>
            </a:r>
          </a:p>
        </p:txBody>
      </p:sp>
    </p:spTree>
    <p:extLst>
      <p:ext uri="{BB962C8B-B14F-4D97-AF65-F5344CB8AC3E}">
        <p14:creationId xmlns:p14="http://schemas.microsoft.com/office/powerpoint/2010/main" val="139581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93048-054E-E384-2B77-A1A871B7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Error Detection Intelligence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6980B-247F-CA10-497B-6871415C6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2667" y="2398957"/>
            <a:ext cx="9406666" cy="352614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>
                <a:solidFill>
                  <a:schemeClr val="bg1"/>
                </a:solidFill>
              </a:rPr>
              <a:t>🎯Smart Error Classification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Space Differences → "Case Owner</a:t>
            </a:r>
            <a:r>
              <a:rPr lang="en-US" sz="2000" b="1" u="sng" dirty="0">
                <a:solidFill>
                  <a:srgbClr val="FF0000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First Name" vs "Case Owner First Name"</a:t>
            </a:r>
          </a:p>
          <a:p>
            <a:r>
              <a:rPr lang="en-US" sz="2000" dirty="0">
                <a:solidFill>
                  <a:schemeClr val="bg1"/>
                </a:solidFill>
              </a:rPr>
              <a:t>Spelling Errors → "Submsission" vs "Submission" (98% similarity detected)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 Differences → Major structural changes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Column Count Mismatches → 39 vs 38 columns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Date Validation → ETL timing logic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Business Rule Compliance → Formula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5CB43-E981-CAA9-7FAF-99FED4B2D2D1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4E1194-353A-C4AA-01C9-F1F491B9E855}"/>
              </a:ext>
            </a:extLst>
          </p:cNvPr>
          <p:cNvCxnSpPr/>
          <p:nvPr/>
        </p:nvCxnSpPr>
        <p:spPr>
          <a:xfrm>
            <a:off x="126206" y="2026340"/>
            <a:ext cx="522094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60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0E7D7-A6C5-A169-4008-73DEA972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Excel Report - Dashboard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D3B47-E393-7491-16E6-968AFD8E6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7919" y="2400304"/>
            <a:ext cx="4635609" cy="3441692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>
                <a:solidFill>
                  <a:schemeClr val="bg1"/>
                </a:solidFill>
              </a:rPr>
              <a:t>📊Executive Dashboard (Sheet 1)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Overall test status at a glance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5 test categories with PASS/FAIL status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Priority-based issue tracking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Success rate metrics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Timestamped reporting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A49FCD-4D04-ED3F-8D3D-8549B2E2D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72898"/>
              </p:ext>
            </p:extLst>
          </p:nvPr>
        </p:nvGraphicFramePr>
        <p:xfrm>
          <a:off x="0" y="861787"/>
          <a:ext cx="5753103" cy="51344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35025">
                  <a:extLst>
                    <a:ext uri="{9D8B030D-6E8A-4147-A177-3AD203B41FA5}">
                      <a16:colId xmlns:a16="http://schemas.microsoft.com/office/drawing/2014/main" val="1174956267"/>
                    </a:ext>
                  </a:extLst>
                </a:gridCol>
                <a:gridCol w="1217435">
                  <a:extLst>
                    <a:ext uri="{9D8B030D-6E8A-4147-A177-3AD203B41FA5}">
                      <a16:colId xmlns:a16="http://schemas.microsoft.com/office/drawing/2014/main" val="3644471937"/>
                    </a:ext>
                  </a:extLst>
                </a:gridCol>
                <a:gridCol w="1474413">
                  <a:extLst>
                    <a:ext uri="{9D8B030D-6E8A-4147-A177-3AD203B41FA5}">
                      <a16:colId xmlns:a16="http://schemas.microsoft.com/office/drawing/2014/main" val="1885151614"/>
                    </a:ext>
                  </a:extLst>
                </a:gridCol>
                <a:gridCol w="1426230">
                  <a:extLst>
                    <a:ext uri="{9D8B030D-6E8A-4147-A177-3AD203B41FA5}">
                      <a16:colId xmlns:a16="http://schemas.microsoft.com/office/drawing/2014/main" val="2421356689"/>
                    </a:ext>
                  </a:extLst>
                </a:gridCol>
              </a:tblGrid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lt1"/>
                          </a:solidFill>
                          <a:effectLst/>
                        </a:rPr>
                        <a:t>Test Category</a:t>
                      </a:r>
                      <a:endParaRPr lang="en-CA" sz="23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lt1"/>
                          </a:solidFill>
                          <a:effectLst/>
                        </a:rPr>
                        <a:t>Status</a:t>
                      </a:r>
                      <a:endParaRPr lang="en-CA" sz="23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lt1"/>
                          </a:solidFill>
                          <a:effectLst/>
                        </a:rPr>
                        <a:t>Issues   </a:t>
                      </a:r>
                      <a:endParaRPr lang="en-CA" sz="23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lt1"/>
                          </a:solidFill>
                          <a:effectLst/>
                        </a:rPr>
                        <a:t>Priority</a:t>
                      </a:r>
                      <a:endParaRPr lang="en-CA" sz="23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3853517347"/>
                  </a:ext>
                </a:extLst>
              </a:tr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Cover Page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FAIL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2059444861"/>
                  </a:ext>
                </a:extLst>
              </a:tr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Standard Reports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FAIL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13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3501030954"/>
                  </a:ext>
                </a:extLst>
              </a:tr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Specific Cases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PASS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0</a:t>
                      </a: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4246029255"/>
                  </a:ext>
                </a:extLst>
              </a:tr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Summary Report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PASS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0</a:t>
                      </a:r>
                      <a:endParaRPr lang="en-CA" sz="2300"/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3049754419"/>
                  </a:ext>
                </a:extLst>
              </a:tr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Summary Total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PASS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0</a:t>
                      </a:r>
                      <a:endParaRPr lang="en-CA" sz="2300"/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Critical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3683379599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6A70F8-3EBD-4E42-76A7-D38E6A763058}"/>
              </a:ext>
            </a:extLst>
          </p:cNvPr>
          <p:cNvCxnSpPr>
            <a:cxnSpLocks/>
          </p:cNvCxnSpPr>
          <p:nvPr/>
        </p:nvCxnSpPr>
        <p:spPr>
          <a:xfrm>
            <a:off x="6217919" y="2026340"/>
            <a:ext cx="5974081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AAAAEF-3C6A-DBB7-8AC6-EA9398429E4D}"/>
              </a:ext>
            </a:extLst>
          </p:cNvPr>
          <p:cNvCxnSpPr>
            <a:cxnSpLocks/>
          </p:cNvCxnSpPr>
          <p:nvPr/>
        </p:nvCxnSpPr>
        <p:spPr>
          <a:xfrm flipV="1">
            <a:off x="382916" y="0"/>
            <a:ext cx="0" cy="861785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34AA60-F868-AFC4-2B6E-5D30346F1DC6}"/>
              </a:ext>
            </a:extLst>
          </p:cNvPr>
          <p:cNvCxnSpPr>
            <a:cxnSpLocks/>
          </p:cNvCxnSpPr>
          <p:nvPr/>
        </p:nvCxnSpPr>
        <p:spPr>
          <a:xfrm flipV="1">
            <a:off x="379752" y="5996213"/>
            <a:ext cx="3164" cy="861785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24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16A76-9A84-6CCC-B6E2-79F4ED52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Excel Report - Column Issues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AA247-DE97-B605-1393-504FCA1E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7919" y="2400304"/>
            <a:ext cx="4635609" cy="3441692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>
                <a:solidFill>
                  <a:schemeClr val="bg1"/>
                </a:solidFill>
              </a:rPr>
              <a:t>📋Detailed Column Analysis (Sheet 2)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Report-specific error breakdown</a:t>
            </a:r>
          </a:p>
          <a:p>
            <a:r>
              <a:rPr lang="en-US" sz="2000">
                <a:solidFill>
                  <a:schemeClr val="bg1"/>
                </a:solidFill>
              </a:rPr>
              <a:t>Column-by-column comparison</a:t>
            </a:r>
          </a:p>
          <a:p>
            <a:r>
              <a:rPr lang="en-US" sz="2000">
                <a:solidFill>
                  <a:schemeClr val="bg1"/>
                </a:solidFill>
              </a:rPr>
              <a:t>Expected vs Actual values</a:t>
            </a:r>
          </a:p>
          <a:p>
            <a:r>
              <a:rPr lang="en-US" sz="2000">
                <a:solidFill>
                  <a:schemeClr val="bg1"/>
                </a:solidFill>
              </a:rPr>
              <a:t>Error type classification</a:t>
            </a:r>
          </a:p>
          <a:p>
            <a:r>
              <a:rPr lang="en-US" sz="2000">
                <a:solidFill>
                  <a:schemeClr val="bg1"/>
                </a:solidFill>
              </a:rPr>
              <a:t>Correction guidance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5868D2-E7CC-3765-3025-093E13364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32157"/>
              </p:ext>
            </p:extLst>
          </p:nvPr>
        </p:nvGraphicFramePr>
        <p:xfrm>
          <a:off x="0" y="2607473"/>
          <a:ext cx="5753104" cy="16430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05322">
                  <a:extLst>
                    <a:ext uri="{9D8B030D-6E8A-4147-A177-3AD203B41FA5}">
                      <a16:colId xmlns:a16="http://schemas.microsoft.com/office/drawing/2014/main" val="1361399581"/>
                    </a:ext>
                  </a:extLst>
                </a:gridCol>
                <a:gridCol w="532471">
                  <a:extLst>
                    <a:ext uri="{9D8B030D-6E8A-4147-A177-3AD203B41FA5}">
                      <a16:colId xmlns:a16="http://schemas.microsoft.com/office/drawing/2014/main" val="3501186322"/>
                    </a:ext>
                  </a:extLst>
                </a:gridCol>
                <a:gridCol w="1745436">
                  <a:extLst>
                    <a:ext uri="{9D8B030D-6E8A-4147-A177-3AD203B41FA5}">
                      <a16:colId xmlns:a16="http://schemas.microsoft.com/office/drawing/2014/main" val="2644917468"/>
                    </a:ext>
                  </a:extLst>
                </a:gridCol>
                <a:gridCol w="1375379">
                  <a:extLst>
                    <a:ext uri="{9D8B030D-6E8A-4147-A177-3AD203B41FA5}">
                      <a16:colId xmlns:a16="http://schemas.microsoft.com/office/drawing/2014/main" val="1586073584"/>
                    </a:ext>
                  </a:extLst>
                </a:gridCol>
                <a:gridCol w="1094496">
                  <a:extLst>
                    <a:ext uri="{9D8B030D-6E8A-4147-A177-3AD203B41FA5}">
                      <a16:colId xmlns:a16="http://schemas.microsoft.com/office/drawing/2014/main" val="2637034309"/>
                    </a:ext>
                  </a:extLst>
                </a:gridCol>
              </a:tblGrid>
              <a:tr h="3256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lt1"/>
                          </a:solidFill>
                          <a:effectLst/>
                        </a:rPr>
                        <a:t>Standard</a:t>
                      </a:r>
                      <a:endParaRPr lang="en-CA" sz="15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lt1"/>
                          </a:solidFill>
                          <a:effectLst/>
                        </a:rPr>
                        <a:t>Col</a:t>
                      </a:r>
                      <a:endParaRPr lang="en-CA" sz="15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lt1"/>
                          </a:solidFill>
                          <a:effectLst/>
                        </a:rPr>
                        <a:t>Expected</a:t>
                      </a:r>
                      <a:endParaRPr lang="en-CA" sz="15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lt1"/>
                          </a:solidFill>
                          <a:effectLst/>
                        </a:rPr>
                        <a:t>Actual</a:t>
                      </a:r>
                      <a:endParaRPr lang="en-CA" sz="15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lt1"/>
                          </a:solidFill>
                          <a:effectLst/>
                        </a:rPr>
                        <a:t>Error Type</a:t>
                      </a:r>
                      <a:endParaRPr lang="en-CA" sz="15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extLst>
                  <a:ext uri="{0D108BD9-81ED-4DB2-BD59-A6C34878D82A}">
                    <a16:rowId xmlns:a16="http://schemas.microsoft.com/office/drawing/2014/main" val="2189350167"/>
                  </a:ext>
                </a:extLst>
              </a:tr>
              <a:tr h="769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20</a:t>
                      </a:r>
                      <a:endParaRPr lang="en-CA" sz="1500"/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Case Closure Submsission Date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Case Closure Submission Date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Spelling Error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extLst>
                  <a:ext uri="{0D108BD9-81ED-4DB2-BD59-A6C34878D82A}">
                    <a16:rowId xmlns:a16="http://schemas.microsoft.com/office/drawing/2014/main" val="1039771060"/>
                  </a:ext>
                </a:extLst>
              </a:tr>
              <a:tr h="547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7</a:t>
                      </a:r>
                      <a:endParaRPr lang="en-CA" sz="1500"/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Case Owner  First Name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Case Owner First Name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Space Difference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extLst>
                  <a:ext uri="{0D108BD9-81ED-4DB2-BD59-A6C34878D82A}">
                    <a16:rowId xmlns:a16="http://schemas.microsoft.com/office/drawing/2014/main" val="2570890058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868F62-7CBF-5036-E3E9-FEAA25938272}"/>
              </a:ext>
            </a:extLst>
          </p:cNvPr>
          <p:cNvCxnSpPr>
            <a:cxnSpLocks/>
          </p:cNvCxnSpPr>
          <p:nvPr/>
        </p:nvCxnSpPr>
        <p:spPr>
          <a:xfrm>
            <a:off x="6217919" y="2026340"/>
            <a:ext cx="5974081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DB746B-8895-D37B-C930-0F05AB6D78A2}"/>
              </a:ext>
            </a:extLst>
          </p:cNvPr>
          <p:cNvCxnSpPr>
            <a:cxnSpLocks/>
          </p:cNvCxnSpPr>
          <p:nvPr/>
        </p:nvCxnSpPr>
        <p:spPr>
          <a:xfrm flipV="1">
            <a:off x="382916" y="0"/>
            <a:ext cx="0" cy="2607473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CFD729-EEF3-09B4-5259-C73D6756B01D}"/>
              </a:ext>
            </a:extLst>
          </p:cNvPr>
          <p:cNvCxnSpPr>
            <a:cxnSpLocks/>
          </p:cNvCxnSpPr>
          <p:nvPr/>
        </p:nvCxnSpPr>
        <p:spPr>
          <a:xfrm flipV="1">
            <a:off x="379752" y="4250528"/>
            <a:ext cx="3164" cy="260747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6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AF2DD-BF76-A383-DF96-10C319BB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Excel Report - Correction Guide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E5B71-1A26-9464-D2EB-33313C155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7919" y="2400304"/>
            <a:ext cx="4635609" cy="34416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🛠️Team-Specific Resolution Guide (Sheet 6)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6D9F80-4E4C-4563-DA86-2EC65C78E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22707"/>
              </p:ext>
            </p:extLst>
          </p:nvPr>
        </p:nvGraphicFramePr>
        <p:xfrm>
          <a:off x="0" y="1030521"/>
          <a:ext cx="5753103" cy="4796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28587">
                  <a:extLst>
                    <a:ext uri="{9D8B030D-6E8A-4147-A177-3AD203B41FA5}">
                      <a16:colId xmlns:a16="http://schemas.microsoft.com/office/drawing/2014/main" val="3479644472"/>
                    </a:ext>
                  </a:extLst>
                </a:gridCol>
                <a:gridCol w="1146024">
                  <a:extLst>
                    <a:ext uri="{9D8B030D-6E8A-4147-A177-3AD203B41FA5}">
                      <a16:colId xmlns:a16="http://schemas.microsoft.com/office/drawing/2014/main" val="544190221"/>
                    </a:ext>
                  </a:extLst>
                </a:gridCol>
                <a:gridCol w="2378492">
                  <a:extLst>
                    <a:ext uri="{9D8B030D-6E8A-4147-A177-3AD203B41FA5}">
                      <a16:colId xmlns:a16="http://schemas.microsoft.com/office/drawing/2014/main" val="1583982575"/>
                    </a:ext>
                  </a:extLst>
                </a:gridCol>
              </a:tblGrid>
              <a:tr h="52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lt1"/>
                          </a:solidFill>
                          <a:effectLst/>
                        </a:rPr>
                        <a:t>Error Type</a:t>
                      </a:r>
                      <a:endParaRPr lang="en-CA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lt1"/>
                          </a:solidFill>
                          <a:effectLst/>
                        </a:rPr>
                        <a:t>Team</a:t>
                      </a:r>
                      <a:endParaRPr lang="en-CA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lt1"/>
                          </a:solidFill>
                          <a:effectLst/>
                        </a:rPr>
                        <a:t>Action</a:t>
                      </a:r>
                      <a:endParaRPr lang="en-CA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extLst>
                  <a:ext uri="{0D108BD9-81ED-4DB2-BD59-A6C34878D82A}">
                    <a16:rowId xmlns:a16="http://schemas.microsoft.com/office/drawing/2014/main" val="1014674788"/>
                  </a:ext>
                </a:extLst>
              </a:tr>
              <a:tr h="1247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Space Difference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DEV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>
                          <a:solidFill>
                            <a:schemeClr val="dk1"/>
                          </a:solidFill>
                          <a:effectLst/>
                        </a:rPr>
                        <a:t>Update ETL process to trim spaces</a:t>
                      </a:r>
                      <a:endParaRPr lang="en-US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extLst>
                  <a:ext uri="{0D108BD9-81ED-4DB2-BD59-A6C34878D82A}">
                    <a16:rowId xmlns:a16="http://schemas.microsoft.com/office/drawing/2014/main" val="49990971"/>
                  </a:ext>
                </a:extLst>
              </a:tr>
              <a:tr h="8874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Spelling Error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BA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Coordinate with data owners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extLst>
                  <a:ext uri="{0D108BD9-81ED-4DB2-BD59-A6C34878D82A}">
                    <a16:rowId xmlns:a16="http://schemas.microsoft.com/office/drawing/2014/main" val="4108622252"/>
                  </a:ext>
                </a:extLst>
              </a:tr>
              <a:tr h="1247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Content Difference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DEV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Review business requirements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extLst>
                  <a:ext uri="{0D108BD9-81ED-4DB2-BD59-A6C34878D82A}">
                    <a16:rowId xmlns:a16="http://schemas.microsoft.com/office/drawing/2014/main" val="3793023123"/>
                  </a:ext>
                </a:extLst>
              </a:tr>
              <a:tr h="8874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Version Mismatch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DEV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Modify version parameter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extLst>
                  <a:ext uri="{0D108BD9-81ED-4DB2-BD59-A6C34878D82A}">
                    <a16:rowId xmlns:a16="http://schemas.microsoft.com/office/drawing/2014/main" val="2525759170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BF325A-1372-6EFD-CB9A-86653F4F283B}"/>
              </a:ext>
            </a:extLst>
          </p:cNvPr>
          <p:cNvCxnSpPr>
            <a:cxnSpLocks/>
          </p:cNvCxnSpPr>
          <p:nvPr/>
        </p:nvCxnSpPr>
        <p:spPr>
          <a:xfrm>
            <a:off x="6217919" y="2026340"/>
            <a:ext cx="5974081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271CEE-19F9-7F67-923B-2EF7128BB534}"/>
              </a:ext>
            </a:extLst>
          </p:cNvPr>
          <p:cNvCxnSpPr>
            <a:cxnSpLocks/>
          </p:cNvCxnSpPr>
          <p:nvPr/>
        </p:nvCxnSpPr>
        <p:spPr>
          <a:xfrm flipV="1">
            <a:off x="382916" y="0"/>
            <a:ext cx="0" cy="1030519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0266C3-D55A-C8AF-83A0-F779527AAC25}"/>
              </a:ext>
            </a:extLst>
          </p:cNvPr>
          <p:cNvCxnSpPr>
            <a:cxnSpLocks/>
          </p:cNvCxnSpPr>
          <p:nvPr/>
        </p:nvCxnSpPr>
        <p:spPr>
          <a:xfrm flipV="1">
            <a:off x="379752" y="5841996"/>
            <a:ext cx="3164" cy="101600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765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689</Words>
  <Application>Microsoft Office PowerPoint</Application>
  <PresentationFormat>Widescreen</PresentationFormat>
  <Paragraphs>206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CQ091 AUTOMATED VERIFICATION SYSTEM</vt:lpstr>
      <vt:lpstr>Executive Summary</vt:lpstr>
      <vt:lpstr>Business Problem &amp; Solution</vt:lpstr>
      <vt:lpstr>System Architecture</vt:lpstr>
      <vt:lpstr>Six Comprehensive Test Modules</vt:lpstr>
      <vt:lpstr>Error Detection Intelligence</vt:lpstr>
      <vt:lpstr>Excel Report - Dashboard</vt:lpstr>
      <vt:lpstr>Excel Report - Column Issues</vt:lpstr>
      <vt:lpstr>Excel Report - Correction Guide</vt:lpstr>
      <vt:lpstr>Real Results - Current Validation</vt:lpstr>
      <vt:lpstr>Business Impact</vt:lpstr>
      <vt:lpstr>Technical Implementation</vt:lpstr>
      <vt:lpstr>Demo Walkthrough</vt:lpstr>
      <vt:lpstr>Q&amp;A &amp; Conclusion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Sukhpreet Saini</dc:creator>
  <cp:lastModifiedBy>Sukhpreet Saini</cp:lastModifiedBy>
  <cp:revision>7</cp:revision>
  <dcterms:created xsi:type="dcterms:W3CDTF">2025-09-26T21:16:29Z</dcterms:created>
  <dcterms:modified xsi:type="dcterms:W3CDTF">2025-10-15T13:00:10Z</dcterms:modified>
</cp:coreProperties>
</file>